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>
        <p:scale>
          <a:sx n="150" d="100"/>
          <a:sy n="150" d="100"/>
        </p:scale>
        <p:origin x="52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Рисунок 36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457200" y="4767120"/>
            <a:ext cx="2133360" cy="2736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11.1.17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3124080" y="4767120"/>
            <a:ext cx="2895120" cy="27360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4767120"/>
            <a:ext cx="2133360" cy="27360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F155806-0468-4217-AEE6-DE660260659E}" type="slidenum">
              <a:rPr lang="ru-RU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nl-NL" sz="1800" spc="-1">
                <a:latin typeface="Calibri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nl-NL" sz="3200" spc="-1">
                <a:latin typeface="Calibri"/>
              </a:rPr>
              <a:t>Для правки структуры щёлкните мышью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nl-NL" sz="2400" spc="-1">
                <a:latin typeface="Calibri"/>
              </a:rPr>
              <a:t>Второй уровень структуры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nl-NL" sz="2000" spc="-1">
                <a:latin typeface="Calibri"/>
              </a:rPr>
              <a:t>Третий уровень структуры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nl-NL" sz="2000" spc="-1">
                <a:latin typeface="Calibri"/>
              </a:rPr>
              <a:t>Четвёртый уровень структуры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nl-NL" sz="2000" spc="-1">
                <a:latin typeface="Calibri"/>
              </a:rPr>
              <a:t>Пятый уровень структуры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nl-NL" sz="2000" spc="-1">
                <a:latin typeface="Calibri"/>
              </a:rPr>
              <a:t>Шестой уровень структуры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nl-NL" sz="2000" spc="-1">
                <a:latin typeface="Calibri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368280" y="563040"/>
            <a:ext cx="1366920" cy="2137320"/>
          </a:xfrm>
          <a:prstGeom prst="rect">
            <a:avLst/>
          </a:prstGeom>
          <a:noFill/>
          <a:ln w="19080">
            <a:solidFill>
              <a:srgbClr val="CE0015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0" name="CustomShape 2"/>
          <p:cNvSpPr/>
          <p:nvPr/>
        </p:nvSpPr>
        <p:spPr>
          <a:xfrm>
            <a:off x="-22320" y="567360"/>
            <a:ext cx="369000" cy="213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vert270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CE0015"/>
                </a:solidFill>
                <a:uFill>
                  <a:solidFill>
                    <a:srgbClr val="FFFFFF"/>
                  </a:solidFill>
                </a:uFill>
                <a:latin typeface="Brandon Grotesque Bold"/>
              </a:rPr>
              <a:t>Критерий выбора</a:t>
            </a:r>
            <a:endParaRPr/>
          </a:p>
        </p:txBody>
      </p:sp>
      <p:sp>
        <p:nvSpPr>
          <p:cNvPr id="41" name="CustomShape 3"/>
          <p:cNvSpPr/>
          <p:nvPr/>
        </p:nvSpPr>
        <p:spPr>
          <a:xfrm>
            <a:off x="368280" y="2768760"/>
            <a:ext cx="2082600" cy="2124720"/>
          </a:xfrm>
          <a:prstGeom prst="rect">
            <a:avLst/>
          </a:prstGeom>
          <a:noFill/>
          <a:ln w="19080">
            <a:solidFill>
              <a:srgbClr val="FFBA0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2" name="CustomShape 4"/>
          <p:cNvSpPr/>
          <p:nvPr/>
        </p:nvSpPr>
        <p:spPr>
          <a:xfrm>
            <a:off x="2518920" y="2768760"/>
            <a:ext cx="2082600" cy="2124720"/>
          </a:xfrm>
          <a:prstGeom prst="rect">
            <a:avLst/>
          </a:prstGeom>
          <a:noFill/>
          <a:ln w="19080">
            <a:solidFill>
              <a:srgbClr val="FFBA0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3" name="CustomShape 5"/>
          <p:cNvSpPr/>
          <p:nvPr/>
        </p:nvSpPr>
        <p:spPr>
          <a:xfrm>
            <a:off x="4669200" y="2768760"/>
            <a:ext cx="2082600" cy="2124720"/>
          </a:xfrm>
          <a:prstGeom prst="rect">
            <a:avLst/>
          </a:prstGeom>
          <a:noFill/>
          <a:ln w="19080">
            <a:solidFill>
              <a:srgbClr val="008CFF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4" name="CustomShape 6"/>
          <p:cNvSpPr/>
          <p:nvPr/>
        </p:nvSpPr>
        <p:spPr>
          <a:xfrm>
            <a:off x="6807240" y="2768760"/>
            <a:ext cx="2082600" cy="2124720"/>
          </a:xfrm>
          <a:prstGeom prst="rect">
            <a:avLst/>
          </a:prstGeom>
          <a:noFill/>
          <a:ln w="19080">
            <a:solidFill>
              <a:srgbClr val="008CFF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5" name="CustomShape 7"/>
          <p:cNvSpPr/>
          <p:nvPr/>
        </p:nvSpPr>
        <p:spPr>
          <a:xfrm>
            <a:off x="-22320" y="2782440"/>
            <a:ext cx="369000" cy="211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vert270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BA00"/>
                </a:solidFill>
                <a:uFill>
                  <a:solidFill>
                    <a:srgbClr val="FFFFFF"/>
                  </a:solidFill>
                </a:uFill>
                <a:latin typeface="Brandon Grotesque Bold"/>
              </a:rPr>
              <a:t>Как это…</a:t>
            </a:r>
            <a:endParaRPr/>
          </a:p>
        </p:txBody>
      </p:sp>
      <p:sp>
        <p:nvSpPr>
          <p:cNvPr id="46" name="CustomShape 8"/>
          <p:cNvSpPr/>
          <p:nvPr/>
        </p:nvSpPr>
        <p:spPr>
          <a:xfrm>
            <a:off x="1189440" y="140400"/>
            <a:ext cx="5650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CE0015"/>
                </a:solidFill>
                <a:uFill>
                  <a:solidFill>
                    <a:srgbClr val="FFFFFF"/>
                  </a:solidFill>
                </a:uFill>
                <a:latin typeface="Brandon Grotesque Bold"/>
              </a:rPr>
              <a:t>Набор инструментов для создания историй</a:t>
            </a:r>
            <a:endParaRPr/>
          </a:p>
        </p:txBody>
      </p:sp>
      <p:pic>
        <p:nvPicPr>
          <p:cNvPr id="47" name="Afbeelding 38"/>
          <p:cNvPicPr/>
          <p:nvPr/>
        </p:nvPicPr>
        <p:blipFill>
          <a:blip r:embed="rId2"/>
          <a:stretch/>
        </p:blipFill>
        <p:spPr>
          <a:xfrm>
            <a:off x="7847640" y="4998600"/>
            <a:ext cx="50400" cy="50400"/>
          </a:xfrm>
          <a:prstGeom prst="rect">
            <a:avLst/>
          </a:prstGeom>
          <a:ln>
            <a:noFill/>
          </a:ln>
        </p:spPr>
      </p:pic>
      <p:sp>
        <p:nvSpPr>
          <p:cNvPr id="48" name="CustomShape 9"/>
          <p:cNvSpPr/>
          <p:nvPr/>
        </p:nvSpPr>
        <p:spPr>
          <a:xfrm>
            <a:off x="1801440" y="563040"/>
            <a:ext cx="1366920" cy="2137320"/>
          </a:xfrm>
          <a:prstGeom prst="rect">
            <a:avLst/>
          </a:prstGeom>
          <a:noFill/>
          <a:ln w="19080">
            <a:solidFill>
              <a:srgbClr val="CE0015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9" name="CustomShape 10"/>
          <p:cNvSpPr/>
          <p:nvPr/>
        </p:nvSpPr>
        <p:spPr>
          <a:xfrm>
            <a:off x="3229920" y="567360"/>
            <a:ext cx="1366920" cy="2133360"/>
          </a:xfrm>
          <a:prstGeom prst="rect">
            <a:avLst/>
          </a:prstGeom>
          <a:noFill/>
          <a:ln w="19080">
            <a:solidFill>
              <a:srgbClr val="CE0015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0" name="CustomShape 11"/>
          <p:cNvSpPr/>
          <p:nvPr/>
        </p:nvSpPr>
        <p:spPr>
          <a:xfrm>
            <a:off x="4660920" y="567360"/>
            <a:ext cx="1366920" cy="2133360"/>
          </a:xfrm>
          <a:prstGeom prst="rect">
            <a:avLst/>
          </a:prstGeom>
          <a:noFill/>
          <a:ln w="19080">
            <a:solidFill>
              <a:srgbClr val="CE0015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1" name="CustomShape 12"/>
          <p:cNvSpPr/>
          <p:nvPr/>
        </p:nvSpPr>
        <p:spPr>
          <a:xfrm>
            <a:off x="6098040" y="567360"/>
            <a:ext cx="1366920" cy="2133360"/>
          </a:xfrm>
          <a:prstGeom prst="rect">
            <a:avLst/>
          </a:prstGeom>
          <a:noFill/>
          <a:ln w="19080">
            <a:solidFill>
              <a:srgbClr val="CE0015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2" name="CustomShape 13"/>
          <p:cNvSpPr/>
          <p:nvPr/>
        </p:nvSpPr>
        <p:spPr>
          <a:xfrm>
            <a:off x="7533360" y="567360"/>
            <a:ext cx="1366920" cy="2133360"/>
          </a:xfrm>
          <a:prstGeom prst="rect">
            <a:avLst/>
          </a:prstGeom>
          <a:noFill/>
          <a:ln w="19080">
            <a:solidFill>
              <a:srgbClr val="CE0015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3" name="CustomShape 14"/>
          <p:cNvSpPr/>
          <p:nvPr/>
        </p:nvSpPr>
        <p:spPr>
          <a:xfrm>
            <a:off x="368280" y="2367360"/>
            <a:ext cx="13669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40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Merriweather"/>
              </a:rPr>
              <a:t>Определите элементы вашей истории. Какой из них вы бы хотели выделить или добавить с помощью инструмента. Время, место, люди, звуки, изображения, отношения, данные...</a:t>
            </a:r>
            <a:endParaRPr/>
          </a:p>
        </p:txBody>
      </p:sp>
      <p:sp>
        <p:nvSpPr>
          <p:cNvPr id="54" name="CustomShape 15"/>
          <p:cNvSpPr/>
          <p:nvPr/>
        </p:nvSpPr>
        <p:spPr>
          <a:xfrm>
            <a:off x="521640" y="612000"/>
            <a:ext cx="105264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800" b="1" strike="noStrike" spc="-1">
                <a:solidFill>
                  <a:srgbClr val="CE0015"/>
                </a:solidFill>
                <a:uFill>
                  <a:solidFill>
                    <a:srgbClr val="FFFFFF"/>
                  </a:solidFill>
                </a:uFill>
                <a:latin typeface="Brandon Grotesque Bold"/>
              </a:rPr>
              <a:t>Элементы истории?</a:t>
            </a:r>
            <a:endParaRPr/>
          </a:p>
        </p:txBody>
      </p:sp>
      <p:pic>
        <p:nvPicPr>
          <p:cNvPr id="55" name="Afbeelding 4"/>
          <p:cNvPicPr/>
          <p:nvPr/>
        </p:nvPicPr>
        <p:blipFill>
          <a:blip r:embed="rId3"/>
          <a:srcRect b="16050"/>
          <a:stretch/>
        </p:blipFill>
        <p:spPr>
          <a:xfrm>
            <a:off x="458640" y="643320"/>
            <a:ext cx="193320" cy="162360"/>
          </a:xfrm>
          <a:prstGeom prst="rect">
            <a:avLst/>
          </a:prstGeom>
          <a:ln>
            <a:noFill/>
          </a:ln>
        </p:spPr>
      </p:pic>
      <p:sp>
        <p:nvSpPr>
          <p:cNvPr id="56" name="CustomShape 16"/>
          <p:cNvSpPr/>
          <p:nvPr/>
        </p:nvSpPr>
        <p:spPr>
          <a:xfrm>
            <a:off x="2017800" y="612360"/>
            <a:ext cx="1052640" cy="21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800" b="1" strike="noStrike" spc="-1">
                <a:solidFill>
                  <a:srgbClr val="CE0015"/>
                </a:solidFill>
                <a:uFill>
                  <a:solidFill>
                    <a:srgbClr val="FFFFFF"/>
                  </a:solidFill>
                </a:uFill>
                <a:latin typeface="Brandon Grotesque Bold"/>
              </a:rPr>
              <a:t>Время?</a:t>
            </a:r>
            <a:endParaRPr/>
          </a:p>
        </p:txBody>
      </p:sp>
      <p:sp>
        <p:nvSpPr>
          <p:cNvPr id="57" name="CustomShape 17"/>
          <p:cNvSpPr/>
          <p:nvPr/>
        </p:nvSpPr>
        <p:spPr>
          <a:xfrm>
            <a:off x="3459600" y="601200"/>
            <a:ext cx="1052640" cy="21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800" b="1" strike="noStrike" spc="-1">
                <a:solidFill>
                  <a:srgbClr val="CE0015"/>
                </a:solidFill>
                <a:uFill>
                  <a:solidFill>
                    <a:srgbClr val="FFFFFF"/>
                  </a:solidFill>
                </a:uFill>
                <a:latin typeface="Brandon Grotesque Bold"/>
              </a:rPr>
              <a:t>Навыки?</a:t>
            </a:r>
            <a:endParaRPr/>
          </a:p>
        </p:txBody>
      </p:sp>
      <p:sp>
        <p:nvSpPr>
          <p:cNvPr id="58" name="CustomShape 18"/>
          <p:cNvSpPr/>
          <p:nvPr/>
        </p:nvSpPr>
        <p:spPr>
          <a:xfrm>
            <a:off x="4975200" y="600480"/>
            <a:ext cx="1052640" cy="21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800" b="1" strike="noStrike" spc="-1">
                <a:solidFill>
                  <a:srgbClr val="CE0015"/>
                </a:solidFill>
                <a:uFill>
                  <a:solidFill>
                    <a:srgbClr val="FFFFFF"/>
                  </a:solidFill>
                </a:uFill>
                <a:latin typeface="Brandon Grotesque Bold"/>
              </a:rPr>
              <a:t>Платформа?</a:t>
            </a:r>
            <a:endParaRPr/>
          </a:p>
        </p:txBody>
      </p:sp>
      <p:sp>
        <p:nvSpPr>
          <p:cNvPr id="59" name="CustomShape 19"/>
          <p:cNvSpPr/>
          <p:nvPr/>
        </p:nvSpPr>
        <p:spPr>
          <a:xfrm>
            <a:off x="6398640" y="603720"/>
            <a:ext cx="105264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800" b="1" strike="noStrike" spc="-1">
                <a:solidFill>
                  <a:srgbClr val="CE0015"/>
                </a:solidFill>
                <a:uFill>
                  <a:solidFill>
                    <a:srgbClr val="FFFFFF"/>
                  </a:solidFill>
                </a:uFill>
                <a:latin typeface="Brandon Grotesque Bold"/>
              </a:rPr>
              <a:t>Взаимодействие?</a:t>
            </a:r>
            <a:endParaRPr/>
          </a:p>
        </p:txBody>
      </p:sp>
      <p:sp>
        <p:nvSpPr>
          <p:cNvPr id="60" name="CustomShape 20"/>
          <p:cNvSpPr/>
          <p:nvPr/>
        </p:nvSpPr>
        <p:spPr>
          <a:xfrm>
            <a:off x="7819920" y="600480"/>
            <a:ext cx="1052640" cy="21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800" b="1" strike="noStrike" spc="-1">
                <a:solidFill>
                  <a:srgbClr val="CE0015"/>
                </a:solidFill>
                <a:uFill>
                  <a:solidFill>
                    <a:srgbClr val="FFFFFF"/>
                  </a:solidFill>
                </a:uFill>
                <a:latin typeface="Brandon Grotesque Bold"/>
              </a:rPr>
              <a:t>Стоимость?</a:t>
            </a:r>
            <a:endParaRPr/>
          </a:p>
        </p:txBody>
      </p:sp>
      <p:sp>
        <p:nvSpPr>
          <p:cNvPr id="61" name="CustomShape 21"/>
          <p:cNvSpPr/>
          <p:nvPr/>
        </p:nvSpPr>
        <p:spPr>
          <a:xfrm>
            <a:off x="1801440" y="2473920"/>
            <a:ext cx="1366920" cy="21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40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Merriweather"/>
              </a:rPr>
              <a:t>Сколько у вас есть времени на создание чего-нибудь? 10 минут или 10 месяцев?</a:t>
            </a:r>
            <a:endParaRPr/>
          </a:p>
        </p:txBody>
      </p:sp>
      <p:sp>
        <p:nvSpPr>
          <p:cNvPr id="62" name="CustomShape 22"/>
          <p:cNvSpPr/>
          <p:nvPr/>
        </p:nvSpPr>
        <p:spPr>
          <a:xfrm>
            <a:off x="3229920" y="2330280"/>
            <a:ext cx="13500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40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Merriweather"/>
              </a:rPr>
              <a:t>Есть ли у вас навыки по работе с инструментом? Легко ли им овладеть? Если нет, знаете ли вы кого-нибудь, кто умеет работать с ним?</a:t>
            </a:r>
            <a:endParaRPr/>
          </a:p>
        </p:txBody>
      </p:sp>
      <p:sp>
        <p:nvSpPr>
          <p:cNvPr id="63" name="CustomShape 23"/>
          <p:cNvSpPr/>
          <p:nvPr/>
        </p:nvSpPr>
        <p:spPr>
          <a:xfrm>
            <a:off x="7533360" y="2376000"/>
            <a:ext cx="13478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40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Merriweather"/>
              </a:rPr>
              <a:t>Проверьте стоимость. Некоторые инструменты имеют открытый код и бесплатны. Другие работают по подписке, за клики или их нужно покупать.</a:t>
            </a:r>
            <a:endParaRPr/>
          </a:p>
        </p:txBody>
      </p:sp>
      <p:pic>
        <p:nvPicPr>
          <p:cNvPr id="64" name="Afbeelding 8"/>
          <p:cNvPicPr/>
          <p:nvPr/>
        </p:nvPicPr>
        <p:blipFill>
          <a:blip r:embed="rId4"/>
          <a:stretch/>
        </p:blipFill>
        <p:spPr>
          <a:xfrm>
            <a:off x="368280" y="182160"/>
            <a:ext cx="812520" cy="283680"/>
          </a:xfrm>
          <a:prstGeom prst="rect">
            <a:avLst/>
          </a:prstGeom>
          <a:ln>
            <a:noFill/>
          </a:ln>
        </p:spPr>
      </p:pic>
      <p:sp>
        <p:nvSpPr>
          <p:cNvPr id="65" name="CustomShape 24"/>
          <p:cNvSpPr/>
          <p:nvPr/>
        </p:nvSpPr>
        <p:spPr>
          <a:xfrm>
            <a:off x="7835040" y="4919040"/>
            <a:ext cx="1705680" cy="18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ndon Grotesque Bold"/>
              </a:rPr>
              <a:t>journalismtools</a:t>
            </a:r>
            <a:endParaRPr/>
          </a:p>
        </p:txBody>
      </p:sp>
      <p:pic>
        <p:nvPicPr>
          <p:cNvPr id="66" name="Afbeelding 9"/>
          <p:cNvPicPr/>
          <p:nvPr/>
        </p:nvPicPr>
        <p:blipFill>
          <a:blip r:embed="rId5"/>
          <a:srcRect b="15718"/>
          <a:stretch/>
        </p:blipFill>
        <p:spPr>
          <a:xfrm>
            <a:off x="1874160" y="643320"/>
            <a:ext cx="192600" cy="162360"/>
          </a:xfrm>
          <a:prstGeom prst="rect">
            <a:avLst/>
          </a:prstGeom>
          <a:ln>
            <a:noFill/>
          </a:ln>
        </p:spPr>
      </p:pic>
      <p:pic>
        <p:nvPicPr>
          <p:cNvPr id="67" name="Afbeelding 29"/>
          <p:cNvPicPr/>
          <p:nvPr/>
        </p:nvPicPr>
        <p:blipFill>
          <a:blip r:embed="rId6"/>
          <a:stretch/>
        </p:blipFill>
        <p:spPr>
          <a:xfrm>
            <a:off x="3313800" y="634320"/>
            <a:ext cx="171000" cy="171000"/>
          </a:xfrm>
          <a:prstGeom prst="rect">
            <a:avLst/>
          </a:prstGeom>
          <a:ln>
            <a:noFill/>
          </a:ln>
        </p:spPr>
      </p:pic>
      <p:pic>
        <p:nvPicPr>
          <p:cNvPr id="68" name="Afbeelding 30"/>
          <p:cNvPicPr/>
          <p:nvPr/>
        </p:nvPicPr>
        <p:blipFill>
          <a:blip r:embed="rId7"/>
          <a:srcRect b="15556"/>
          <a:stretch/>
        </p:blipFill>
        <p:spPr>
          <a:xfrm>
            <a:off x="4740480" y="623160"/>
            <a:ext cx="216000" cy="182520"/>
          </a:xfrm>
          <a:prstGeom prst="rect">
            <a:avLst/>
          </a:prstGeom>
          <a:ln>
            <a:noFill/>
          </a:ln>
        </p:spPr>
      </p:pic>
      <p:pic>
        <p:nvPicPr>
          <p:cNvPr id="69" name="Afbeelding 3"/>
          <p:cNvPicPr/>
          <p:nvPr/>
        </p:nvPicPr>
        <p:blipFill>
          <a:blip r:embed="rId8"/>
          <a:srcRect b="17039"/>
          <a:stretch/>
        </p:blipFill>
        <p:spPr>
          <a:xfrm>
            <a:off x="6176520" y="610560"/>
            <a:ext cx="247320" cy="205200"/>
          </a:xfrm>
          <a:prstGeom prst="rect">
            <a:avLst/>
          </a:prstGeom>
          <a:ln>
            <a:noFill/>
          </a:ln>
        </p:spPr>
      </p:pic>
      <p:pic>
        <p:nvPicPr>
          <p:cNvPr id="70" name="Afbeelding 10"/>
          <p:cNvPicPr/>
          <p:nvPr/>
        </p:nvPicPr>
        <p:blipFill>
          <a:blip r:embed="rId9"/>
          <a:srcRect b="17201"/>
          <a:stretch/>
        </p:blipFill>
        <p:spPr>
          <a:xfrm>
            <a:off x="7603560" y="618840"/>
            <a:ext cx="219600" cy="181800"/>
          </a:xfrm>
          <a:prstGeom prst="rect">
            <a:avLst/>
          </a:prstGeom>
          <a:ln>
            <a:noFill/>
          </a:ln>
        </p:spPr>
      </p:pic>
      <p:sp>
        <p:nvSpPr>
          <p:cNvPr id="71" name="CustomShape 25"/>
          <p:cNvSpPr/>
          <p:nvPr/>
        </p:nvSpPr>
        <p:spPr>
          <a:xfrm>
            <a:off x="6054840" y="2306160"/>
            <a:ext cx="1505160" cy="39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40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Merriweather"/>
              </a:rPr>
              <a:t>Определите уровень взаимодействия, который вы хотите получить. Будете ли вы давить, вытягивать, допустите ли обсуждения, будете ли просить о взаимодействии. В прямом эфире или нет? С одним или несколькими пользователями?</a:t>
            </a:r>
            <a:endParaRPr/>
          </a:p>
        </p:txBody>
      </p:sp>
      <p:sp>
        <p:nvSpPr>
          <p:cNvPr id="72" name="CustomShape 26"/>
          <p:cNvSpPr/>
          <p:nvPr/>
        </p:nvSpPr>
        <p:spPr>
          <a:xfrm>
            <a:off x="4660920" y="2232000"/>
            <a:ext cx="136692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400" strike="noStrike" spc="-1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Merriweather"/>
              </a:rPr>
              <a:t>Подумайте о платформе и устройствах, которыми будут пользоваться ваши читатели для получения вашей истории: сетевая версия, мобильное устройство, сенсорный экран, версия браузера, операционная система...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73" name="CustomShape 27"/>
          <p:cNvSpPr/>
          <p:nvPr/>
        </p:nvSpPr>
        <p:spPr>
          <a:xfrm>
            <a:off x="525600" y="2824560"/>
            <a:ext cx="1634400" cy="21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800" b="1" strike="noStrike" spc="-1">
                <a:solidFill>
                  <a:srgbClr val="FFBA00"/>
                </a:solidFill>
                <a:uFill>
                  <a:solidFill>
                    <a:srgbClr val="FFFFFF"/>
                  </a:solidFill>
                </a:uFill>
                <a:latin typeface="Brandon Grotesque Bold"/>
              </a:rPr>
              <a:t>Привлекает внимание?</a:t>
            </a:r>
            <a:endParaRPr/>
          </a:p>
        </p:txBody>
      </p:sp>
      <p:sp>
        <p:nvSpPr>
          <p:cNvPr id="74" name="CustomShape 28"/>
          <p:cNvSpPr/>
          <p:nvPr/>
        </p:nvSpPr>
        <p:spPr>
          <a:xfrm>
            <a:off x="2736000" y="2833200"/>
            <a:ext cx="1491480" cy="21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800" b="1" strike="noStrike" spc="-1">
                <a:solidFill>
                  <a:srgbClr val="FFBA00"/>
                </a:solidFill>
                <a:uFill>
                  <a:solidFill>
                    <a:srgbClr val="FFFFFF"/>
                  </a:solidFill>
                </a:uFill>
                <a:latin typeface="Brandon Grotesque Bold"/>
              </a:rPr>
              <a:t>Вызывает интерес?</a:t>
            </a:r>
            <a:endParaRPr/>
          </a:p>
        </p:txBody>
      </p:sp>
      <p:sp>
        <p:nvSpPr>
          <p:cNvPr id="75" name="CustomShape 29"/>
          <p:cNvSpPr/>
          <p:nvPr/>
        </p:nvSpPr>
        <p:spPr>
          <a:xfrm>
            <a:off x="4883760" y="2822040"/>
            <a:ext cx="19234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800" b="1" strike="noStrike" spc="-1">
                <a:solidFill>
                  <a:srgbClr val="008CFF"/>
                </a:solidFill>
                <a:uFill>
                  <a:solidFill>
                    <a:srgbClr val="FFFFFF"/>
                  </a:solidFill>
                </a:uFill>
                <a:latin typeface="Brandon Grotesque Bold"/>
              </a:rPr>
              <a:t>Придает дополнительную ценность?</a:t>
            </a:r>
            <a:endParaRPr/>
          </a:p>
        </p:txBody>
      </p:sp>
      <p:sp>
        <p:nvSpPr>
          <p:cNvPr id="76" name="CustomShape 30"/>
          <p:cNvSpPr/>
          <p:nvPr/>
        </p:nvSpPr>
        <p:spPr>
          <a:xfrm>
            <a:off x="6984000" y="2827800"/>
            <a:ext cx="1849680" cy="21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800" b="1" strike="noStrike" spc="-1">
                <a:solidFill>
                  <a:srgbClr val="008CFF"/>
                </a:solidFill>
                <a:uFill>
                  <a:solidFill>
                    <a:srgbClr val="FFFFFF"/>
                  </a:solidFill>
                </a:uFill>
                <a:latin typeface="Brandon Grotesque Bold"/>
              </a:rPr>
              <a:t>Увеличивает вовлечение?</a:t>
            </a:r>
            <a:endParaRPr/>
          </a:p>
        </p:txBody>
      </p:sp>
      <p:sp>
        <p:nvSpPr>
          <p:cNvPr id="77" name="CustomShape 31"/>
          <p:cNvSpPr/>
          <p:nvPr/>
        </p:nvSpPr>
        <p:spPr>
          <a:xfrm>
            <a:off x="368280" y="4616640"/>
            <a:ext cx="136692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400" strike="noStrike" spc="-1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Merriweather"/>
              </a:rPr>
              <a:t>Как инструмент удивляет, поднимает вопросы,  порождает любопытство или бросается в глаза вашей аудитории?</a:t>
            </a:r>
            <a:endParaRPr/>
          </a:p>
        </p:txBody>
      </p:sp>
      <p:pic>
        <p:nvPicPr>
          <p:cNvPr id="78" name="Afbeelding 14"/>
          <p:cNvPicPr/>
          <p:nvPr/>
        </p:nvPicPr>
        <p:blipFill>
          <a:blip r:embed="rId10"/>
          <a:srcRect b="18027"/>
          <a:stretch/>
        </p:blipFill>
        <p:spPr>
          <a:xfrm>
            <a:off x="2504520" y="2774160"/>
            <a:ext cx="359640" cy="294840"/>
          </a:xfrm>
          <a:prstGeom prst="rect">
            <a:avLst/>
          </a:prstGeom>
          <a:ln>
            <a:noFill/>
          </a:ln>
        </p:spPr>
      </p:pic>
      <p:pic>
        <p:nvPicPr>
          <p:cNvPr id="79" name="Afbeelding 15"/>
          <p:cNvPicPr/>
          <p:nvPr/>
        </p:nvPicPr>
        <p:blipFill>
          <a:blip r:embed="rId11"/>
          <a:srcRect b="13746"/>
          <a:stretch/>
        </p:blipFill>
        <p:spPr>
          <a:xfrm>
            <a:off x="6853680" y="2826360"/>
            <a:ext cx="247680" cy="213480"/>
          </a:xfrm>
          <a:prstGeom prst="rect">
            <a:avLst/>
          </a:prstGeom>
          <a:ln>
            <a:noFill/>
          </a:ln>
        </p:spPr>
      </p:pic>
      <p:pic>
        <p:nvPicPr>
          <p:cNvPr id="80" name="Afbeelding 16"/>
          <p:cNvPicPr/>
          <p:nvPr/>
        </p:nvPicPr>
        <p:blipFill>
          <a:blip r:embed="rId12"/>
          <a:srcRect b="15556"/>
          <a:stretch/>
        </p:blipFill>
        <p:spPr>
          <a:xfrm>
            <a:off x="4723200" y="2813400"/>
            <a:ext cx="272520" cy="230040"/>
          </a:xfrm>
          <a:prstGeom prst="rect">
            <a:avLst/>
          </a:prstGeom>
          <a:ln>
            <a:noFill/>
          </a:ln>
        </p:spPr>
      </p:pic>
      <p:pic>
        <p:nvPicPr>
          <p:cNvPr id="81" name="Afbeelding 17"/>
          <p:cNvPicPr/>
          <p:nvPr/>
        </p:nvPicPr>
        <p:blipFill>
          <a:blip r:embed="rId13"/>
          <a:srcRect b="18521"/>
          <a:stretch/>
        </p:blipFill>
        <p:spPr>
          <a:xfrm>
            <a:off x="392400" y="2813040"/>
            <a:ext cx="274680" cy="223920"/>
          </a:xfrm>
          <a:prstGeom prst="rect">
            <a:avLst/>
          </a:prstGeom>
          <a:ln>
            <a:noFill/>
          </a:ln>
        </p:spPr>
      </p:pic>
      <p:sp>
        <p:nvSpPr>
          <p:cNvPr id="82" name="CustomShape 32"/>
          <p:cNvSpPr/>
          <p:nvPr/>
        </p:nvSpPr>
        <p:spPr>
          <a:xfrm>
            <a:off x="2521080" y="4536000"/>
            <a:ext cx="201492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400" strike="noStrike" spc="-1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Merriweather"/>
              </a:rPr>
              <a:t>Позволяет ли инструмент рассказывать вашу историю в простом, доверительном и конкретном ключе? Привносит ли он что-нибудь неожиданное? Дает ли они понять вашей аудитории, почему она должна проявить интерес?</a:t>
            </a:r>
            <a:endParaRPr/>
          </a:p>
        </p:txBody>
      </p:sp>
      <p:sp>
        <p:nvSpPr>
          <p:cNvPr id="83" name="CustomShape 33"/>
          <p:cNvSpPr/>
          <p:nvPr/>
        </p:nvSpPr>
        <p:spPr>
          <a:xfrm>
            <a:off x="4660920" y="4464000"/>
            <a:ext cx="19630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erriweather"/>
              </a:rPr>
              <a:t>Привносит ли инструмент новое измерение в историю, делает ли он ее проще для понимания или ориентирования внутри истории, более визуальной или привносит ли какую-нибудь ценность еще как-нибудь?</a:t>
            </a:r>
            <a:endParaRPr/>
          </a:p>
        </p:txBody>
      </p:sp>
      <p:sp>
        <p:nvSpPr>
          <p:cNvPr id="84" name="CustomShape 34"/>
          <p:cNvSpPr/>
          <p:nvPr/>
        </p:nvSpPr>
        <p:spPr>
          <a:xfrm>
            <a:off x="6858720" y="4537080"/>
            <a:ext cx="193752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erriweather"/>
              </a:rPr>
              <a:t>Заставляет ли инструмент читателя задержаться на странице подольше, разузнать больше и поделиться историей?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299</Words>
  <Application>Microsoft Macintosh PowerPoint</Application>
  <PresentationFormat>Экран (16:9)</PresentationFormat>
  <Paragraphs>24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Brandon Grotesque Bold</vt:lpstr>
      <vt:lpstr>Calibri</vt:lpstr>
      <vt:lpstr>DejaVu Sans</vt:lpstr>
      <vt:lpstr>Merriweather</vt:lpstr>
      <vt:lpstr>Symbol</vt:lpstr>
      <vt:lpstr>Wingdings</vt:lpstr>
      <vt:lpstr>Arial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Gebruiker van Microsoft Office</dc:creator>
  <cp:lastModifiedBy>пользователь Microsoft Office</cp:lastModifiedBy>
  <cp:revision>44</cp:revision>
  <dcterms:created xsi:type="dcterms:W3CDTF">2016-10-09T18:21:14Z</dcterms:created>
  <dcterms:modified xsi:type="dcterms:W3CDTF">2017-01-11T16:25:49Z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15.0029</vt:lpwstr>
  </property>
  <property fmtid="{D5CDD505-2E9C-101B-9397-08002B2CF9AE}" pid="3" name="HiddenSlides">
    <vt:i4>0</vt:i4>
  </property>
  <property fmtid="{D5CDD505-2E9C-101B-9397-08002B2CF9AE}" pid="4" name="HyperlinksChanged">
    <vt:bool>true</vt:bool>
  </property>
  <property fmtid="{D5CDD505-2E9C-101B-9397-08002B2CF9AE}" pid="5" name="LinksUpToDate">
    <vt:bool>true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(16:9)</vt:lpwstr>
  </property>
  <property fmtid="{D5CDD505-2E9C-101B-9397-08002B2CF9AE}" pid="9" name="ScaleCrop">
    <vt:bool>true</vt:bool>
  </property>
  <property fmtid="{D5CDD505-2E9C-101B-9397-08002B2CF9AE}" pid="10" name="ShareDoc">
    <vt:bool>true</vt:bool>
  </property>
  <property fmtid="{D5CDD505-2E9C-101B-9397-08002B2CF9AE}" pid="11" name="Slides">
    <vt:i4>2</vt:i4>
  </property>
</Properties>
</file>